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2" r:id="rId4"/>
    <p:sldId id="280" r:id="rId5"/>
    <p:sldId id="282" r:id="rId6"/>
    <p:sldId id="258" r:id="rId7"/>
    <p:sldId id="271" r:id="rId8"/>
    <p:sldId id="259" r:id="rId9"/>
    <p:sldId id="277" r:id="rId10"/>
    <p:sldId id="270" r:id="rId11"/>
    <p:sldId id="288" r:id="rId12"/>
    <p:sldId id="291" r:id="rId13"/>
    <p:sldId id="274" r:id="rId14"/>
    <p:sldId id="290" r:id="rId15"/>
    <p:sldId id="302" r:id="rId16"/>
    <p:sldId id="305" r:id="rId17"/>
    <p:sldId id="301" r:id="rId18"/>
    <p:sldId id="295" r:id="rId19"/>
    <p:sldId id="309" r:id="rId20"/>
    <p:sldId id="313" r:id="rId2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A8A5AE-EB37-43F8-BD86-E9AD7CF48808}">
          <p14:sldIdLst>
            <p14:sldId id="256"/>
            <p14:sldId id="257"/>
            <p14:sldId id="272"/>
            <p14:sldId id="280"/>
            <p14:sldId id="282"/>
            <p14:sldId id="258"/>
            <p14:sldId id="271"/>
            <p14:sldId id="259"/>
            <p14:sldId id="277"/>
            <p14:sldId id="270"/>
            <p14:sldId id="288"/>
            <p14:sldId id="291"/>
            <p14:sldId id="274"/>
            <p14:sldId id="290"/>
            <p14:sldId id="302"/>
            <p14:sldId id="305"/>
            <p14:sldId id="301"/>
            <p14:sldId id="295"/>
            <p14:sldId id="309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608_АА" initials="6" lastIdx="3" clrIdx="0">
    <p:extLst>
      <p:ext uri="{19B8F6BF-5375-455C-9EA6-DF929625EA0E}">
        <p15:presenceInfo xmlns:p15="http://schemas.microsoft.com/office/powerpoint/2012/main" userId="608_А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ED8"/>
    <a:srgbClr val="B7E4EF"/>
    <a:srgbClr val="D3EFF5"/>
    <a:srgbClr val="008AC6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9" autoAdjust="0"/>
    <p:restoredTop sz="95407" autoAdjust="0"/>
  </p:normalViewPr>
  <p:slideViewPr>
    <p:cSldViewPr>
      <p:cViewPr>
        <p:scale>
          <a:sx n="33" d="100"/>
          <a:sy n="33" d="100"/>
        </p:scale>
        <p:origin x="2322" y="1668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90 164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119 </a:t>
                    </a:r>
                    <a:r>
                      <a:rPr lang="en-US" baseline="0" dirty="0"/>
                      <a:t> 519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25-49AA-9CBE-37A61A7526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26 045 человек старше трудоспособного возраста)</c:v>
                </c:pt>
                <c:pt idx="1">
                  <c:v>Женщины (из них 34 530 человека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90164</c:v>
                </c:pt>
                <c:pt idx="1">
                  <c:v>119519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45352319509749395"/>
          <c:w val="0.45574139347027837"/>
          <c:h val="0.49759031970606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28E-2"/>
          <c:y val="0.13086315273125085"/>
          <c:w val="0.94330467588293732"/>
          <c:h val="0.869136847268749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  <a:r>
                      <a:rPr lang="en-US" baseline="0" dirty="0"/>
                      <a:t> 345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957-4618-8745-25110A49AFE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/>
                      <a:t>8</a:t>
                    </a:r>
                    <a:r>
                      <a:rPr lang="en-US" sz="1400" baseline="0" dirty="0"/>
                      <a:t> 196 (39.94%)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957-4618-8745-25110A49A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1955</c:v>
                </c:pt>
                <c:pt idx="1">
                  <c:v>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  <a:r>
                      <a:rPr lang="en-US" baseline="0" dirty="0"/>
                      <a:t> 124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957-4618-8745-25110A49AFE1}"/>
                </c:ext>
              </c:extLst>
            </c:dLbl>
            <c:dLbl>
              <c:idx val="1"/>
              <c:layout>
                <c:manualLayout>
                  <c:x val="3.0924722245670538E-2"/>
                  <c:y val="-2.570027169436879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sz="1400" dirty="0"/>
                      <a:t>12</a:t>
                    </a:r>
                    <a:r>
                      <a:rPr lang="en-US" sz="1400" baseline="0" dirty="0"/>
                      <a:t> 297 (60.60%)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86972169373323"/>
                      <c:h val="0.162759820640434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957-4618-8745-25110A49A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2451</c:v>
                </c:pt>
                <c:pt idx="1">
                  <c:v>2513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57-4418-A79A-72E0F6AE8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-203780960"/>
        <c:axId val="-203785312"/>
      </c:barChart>
      <c:catAx>
        <c:axId val="-203780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3785312"/>
        <c:crosses val="autoZero"/>
        <c:auto val="1"/>
        <c:lblAlgn val="ctr"/>
        <c:lblOffset val="100"/>
        <c:noMultiLvlLbl val="0"/>
      </c:catAx>
      <c:valAx>
        <c:axId val="-2037853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0378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463E-4"/>
          <c:y val="1.5420163016620993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Lbls>
            <c:dLbl>
              <c:idx val="0"/>
              <c:layout>
                <c:manualLayout>
                  <c:x val="0.19946543638008477"/>
                  <c:y val="1.16220828114581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rPr>
                      <a:t>276,25 (86%)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4CD-426A-AD1F-A3295FA29DA1}"/>
                </c:ext>
              </c:extLst>
            </c:dLbl>
            <c:dLbl>
              <c:idx val="1"/>
              <c:layout>
                <c:manualLayout>
                  <c:x val="-8.6085011718274707E-2"/>
                  <c:y val="-7.16695106706582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rPr>
                      <a:t>43.75 (14%)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50569248919428"/>
                      <c:h val="0.16507231619874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4CD-426A-AD1F-A3295FA29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276,75 ставок</c:v>
                </c:pt>
                <c:pt idx="1">
                  <c:v>Свободно 43,75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276.75</c:v>
                </c:pt>
                <c:pt idx="1">
                  <c:v>53.75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Занято 219.25</c:v>
                </c:pt>
                <c:pt idx="1">
                  <c:v>Свободно 61.25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05798297543659"/>
          <c:y val="0.19235828227446297"/>
          <c:w val="0.61456895001084533"/>
          <c:h val="0.566969430566748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dLbls>
            <c:dLbl>
              <c:idx val="0"/>
              <c:layout>
                <c:manualLayout>
                  <c:x val="0.26875337264113514"/>
                  <c:y val="-1.1622082811458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219,75 (81%)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C40-4E99-89A6-B7D267CC38A8}"/>
                </c:ext>
              </c:extLst>
            </c:dLbl>
            <c:dLbl>
              <c:idx val="1"/>
              <c:layout>
                <c:manualLayout>
                  <c:x val="-0.11757936287502446"/>
                  <c:y val="-4.26143036420130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51.0 (19%)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C40-4E99-89A6-B7D267CC3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219.75 ставок</c:v>
                </c:pt>
                <c:pt idx="1">
                  <c:v>Свободно 51.0ставок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219.75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медицинский персонал</a:t>
            </a:r>
          </a:p>
        </c:rich>
      </c:tx>
      <c:layout>
        <c:manualLayout>
          <c:xMode val="edge"/>
          <c:yMode val="edge"/>
          <c:x val="0.11477296173441046"/>
          <c:y val="2.359801381350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736563662238588"/>
          <c:y val="0.2079510908590641"/>
          <c:w val="0.61876821887515132"/>
          <c:h val="0.570843458170568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dLbls>
            <c:dLbl>
              <c:idx val="0"/>
              <c:layout>
                <c:manualLayout>
                  <c:x val="0.26875337264113514"/>
                  <c:y val="-1.1622082811458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249 (79%)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C40-4E99-89A6-B7D267CC38A8}"/>
                </c:ext>
              </c:extLst>
            </c:dLbl>
            <c:dLbl>
              <c:idx val="1"/>
              <c:layout>
                <c:manualLayout>
                  <c:x val="-0.11757936287502446"/>
                  <c:y val="-4.26143036420130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64,75 (21%)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C40-4E99-89A6-B7D267CC3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249 ставок</c:v>
                </c:pt>
                <c:pt idx="1">
                  <c:v>Свободно 64.75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249</c:v>
                </c:pt>
                <c:pt idx="1">
                  <c:v>64.75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08823887292946"/>
          <c:y val="0.79948978751416144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17E-2"/>
                  <c:y val="3.54415422650047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3F5-4D52-B125-CE3E8B159877}"/>
                </c:ext>
              </c:extLst>
            </c:dLbl>
            <c:dLbl>
              <c:idx val="1"/>
              <c:layout>
                <c:manualLayout>
                  <c:x val="-2.0757611869153338E-2"/>
                  <c:y val="2.6778988778087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F5-4D52-B125-CE3E8B159877}"/>
                </c:ext>
              </c:extLst>
            </c:dLbl>
            <c:dLbl>
              <c:idx val="2"/>
              <c:layout>
                <c:manualLayout>
                  <c:x val="-1.7667277640166928E-2"/>
                  <c:y val="-1.8172047533118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F5-4D52-B125-CE3E8B159877}"/>
                </c:ext>
              </c:extLst>
            </c:dLbl>
            <c:dLbl>
              <c:idx val="3"/>
              <c:layout>
                <c:manualLayout>
                  <c:x val="-7.5071240834215271E-3"/>
                  <c:y val="8.35818110893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F5-4D52-B125-CE3E8B159877}"/>
                </c:ext>
              </c:extLst>
            </c:dLbl>
            <c:dLbl>
              <c:idx val="4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7B-4A1D-BB98-EFD8DA38F364}"/>
                </c:ext>
              </c:extLst>
            </c:dLbl>
            <c:dLbl>
              <c:idx val="5"/>
              <c:layout>
                <c:manualLayout>
                  <c:x val="3.0028496333686107E-3"/>
                  <c:y val="2.866362586635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B-4A1D-BB98-EFD8DA38F364}"/>
                </c:ext>
              </c:extLst>
            </c:dLbl>
            <c:dLbl>
              <c:idx val="6"/>
              <c:layout>
                <c:manualLayout>
                  <c:x val="0"/>
                  <c:y val="3.092259912084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I квартал 2021 г</c:v>
                </c:pt>
                <c:pt idx="4">
                  <c:v>II квартал 2021 г</c:v>
                </c:pt>
                <c:pt idx="5">
                  <c:v>III квартал 2021 г</c:v>
                </c:pt>
                <c:pt idx="6">
                  <c:v>IV квартал 2021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94.2</c:v>
                </c:pt>
                <c:pt idx="1">
                  <c:v>94.3</c:v>
                </c:pt>
                <c:pt idx="2">
                  <c:v>92.1</c:v>
                </c:pt>
                <c:pt idx="3">
                  <c:v>92.5</c:v>
                </c:pt>
                <c:pt idx="4">
                  <c:v>90.7</c:v>
                </c:pt>
                <c:pt idx="5">
                  <c:v>91.8</c:v>
                </c:pt>
                <c:pt idx="6">
                  <c:v>94.9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3-4B2C-B8DC-CD80E0DAA9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3F5-4D52-B125-CE3E8B159877}"/>
                </c:ext>
              </c:extLst>
            </c:dLbl>
            <c:dLbl>
              <c:idx val="1"/>
              <c:layout>
                <c:manualLayout>
                  <c:x val="-2.0757611869153338E-2"/>
                  <c:y val="-3.611706157670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F5-4D52-B125-CE3E8B159877}"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F5-4D52-B125-CE3E8B159877}"/>
                </c:ext>
              </c:extLst>
            </c:dLbl>
            <c:dLbl>
              <c:idx val="3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F5-4D52-B125-CE3E8B159877}"/>
                </c:ext>
              </c:extLst>
            </c:dLbl>
            <c:dLbl>
              <c:idx val="4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7B-4A1D-BB98-EFD8DA38F364}"/>
                </c:ext>
              </c:extLst>
            </c:dLbl>
            <c:dLbl>
              <c:idx val="5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I квартал 2021 г</c:v>
                </c:pt>
                <c:pt idx="4">
                  <c:v>II квартал 2021 г</c:v>
                </c:pt>
                <c:pt idx="5">
                  <c:v>III квартал 2021 г</c:v>
                </c:pt>
                <c:pt idx="6">
                  <c:v>IV квартал 2021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94.7</c:v>
                </c:pt>
                <c:pt idx="1">
                  <c:v>94.4</c:v>
                </c:pt>
                <c:pt idx="2">
                  <c:v>93.1</c:v>
                </c:pt>
                <c:pt idx="3">
                  <c:v>93.2</c:v>
                </c:pt>
                <c:pt idx="4">
                  <c:v>94.8</c:v>
                </c:pt>
                <c:pt idx="5">
                  <c:v>95.9</c:v>
                </c:pt>
                <c:pt idx="6">
                  <c:v>96.2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D3-4B2C-B8DC-CD80E0DAA9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388E-2"/>
                  <c:y val="-2.93319694048951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3F5-4D52-B125-CE3E8B159877}"/>
                </c:ext>
              </c:extLst>
            </c:dLbl>
            <c:dLbl>
              <c:idx val="1"/>
              <c:layout>
                <c:manualLayout>
                  <c:x val="2.7287982264744465E-2"/>
                  <c:y val="1.8824644236129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F5-4D52-B125-CE3E8B159877}"/>
                </c:ext>
              </c:extLst>
            </c:dLbl>
            <c:dLbl>
              <c:idx val="2"/>
              <c:layout>
                <c:manualLayout>
                  <c:x val="-7.1573039233767347E-3"/>
                  <c:y val="5.823598367192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F5-4D52-B125-CE3E8B159877}"/>
                </c:ext>
              </c:extLst>
            </c:dLbl>
            <c:dLbl>
              <c:idx val="3"/>
              <c:layout>
                <c:manualLayout>
                  <c:x val="5.5051607317559062E-17"/>
                  <c:y val="4.056305102712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F5-4D52-B125-CE3E8B159877}"/>
                </c:ext>
              </c:extLst>
            </c:dLbl>
            <c:dLbl>
              <c:idx val="4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7B-4A1D-BB98-EFD8DA38F364}"/>
                </c:ext>
              </c:extLst>
            </c:dLbl>
            <c:dLbl>
              <c:idx val="5"/>
              <c:layout>
                <c:manualLayout>
                  <c:x val="-2.1019947433580276E-2"/>
                  <c:y val="4.8778912635161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7B-4A1D-BB98-EFD8DA38F364}"/>
                </c:ext>
              </c:extLst>
            </c:dLbl>
            <c:dLbl>
              <c:idx val="6"/>
              <c:layout>
                <c:manualLayout>
                  <c:x val="4.5042744500528066E-3"/>
                  <c:y val="1.9774636870996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I квартал 2021 г</c:v>
                </c:pt>
                <c:pt idx="4">
                  <c:v>II квартал 2021 г</c:v>
                </c:pt>
                <c:pt idx="5">
                  <c:v>III квартал 2021 г</c:v>
                </c:pt>
                <c:pt idx="6">
                  <c:v>IV квартал 2021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95.3</c:v>
                </c:pt>
                <c:pt idx="1">
                  <c:v>94.77</c:v>
                </c:pt>
                <c:pt idx="2">
                  <c:v>93.9</c:v>
                </c:pt>
                <c:pt idx="3">
                  <c:v>94.53</c:v>
                </c:pt>
                <c:pt idx="4">
                  <c:v>93.97</c:v>
                </c:pt>
                <c:pt idx="5">
                  <c:v>94.22</c:v>
                </c:pt>
                <c:pt idx="6">
                  <c:v>96.71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D3-4B2C-B8DC-CD80E0DAA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436845472"/>
        <c:axId val="-203783680"/>
      </c:lineChart>
      <c:catAx>
        <c:axId val="-43684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-203783680"/>
        <c:crosses val="autoZero"/>
        <c:auto val="1"/>
        <c:lblAlgn val="ctr"/>
        <c:lblOffset val="100"/>
        <c:noMultiLvlLbl val="0"/>
      </c:catAx>
      <c:valAx>
        <c:axId val="-203783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43684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15216780733847302"/>
                  <c:y val="-5.96658572985036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865</a:t>
                    </a:r>
                    <a:r>
                      <a:rPr lang="en-US" baseline="0" dirty="0"/>
                      <a:t> 972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0.46346263364273521"/>
                  <c:y val="0.460380323665749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635</a:t>
                    </a:r>
                    <a:r>
                      <a:rPr lang="en-US" baseline="0" dirty="0"/>
                      <a:t> 154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732368</c:v>
                </c:pt>
                <c:pt idx="1">
                  <c:v>635154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3768466801905359"/>
          <c:y val="0.13803770801866544"/>
          <c:w val="0.4625784802662094"/>
          <c:h val="0.69032818988768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Lbls>
            <c:dLbl>
              <c:idx val="0"/>
              <c:layout>
                <c:manualLayout>
                  <c:x val="-6.7161760461029721E-3"/>
                  <c:y val="-3.0446708485835909E-2"/>
                </c:manualLayout>
              </c:layout>
              <c:tx>
                <c:rich>
                  <a:bodyPr/>
                  <a:lstStyle/>
                  <a:p>
                    <a:fld id="{8345A715-4596-432F-870F-71BEEB46DFB7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4.8234930698684869E-2"/>
                  <c:y val="-2.0266620941495426E-2"/>
                </c:manualLayout>
              </c:layout>
              <c:tx>
                <c:rich>
                  <a:bodyPr/>
                  <a:lstStyle/>
                  <a:p>
                    <a:fld id="{00A1CBB8-8F91-49CB-ADE3-F348566495E2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layout>
                <c:manualLayout>
                  <c:x val="-6.4313240931579821E-2"/>
                  <c:y val="-6.28278933225797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5030</c:v>
                </c:pt>
                <c:pt idx="1">
                  <c:v>29817</c:v>
                </c:pt>
                <c:pt idx="2" formatCode="General">
                  <c:v>0</c:v>
                </c:pt>
                <c:pt idx="3">
                  <c:v>206350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18655334200971282"/>
          <c:y val="0.49360508532417491"/>
          <c:w val="0.55454091993254717"/>
          <c:h val="0.35034101184814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0.11789072825883279"/>
                  <c:y val="-4.5601026920764143E-3"/>
                </c:manualLayout>
              </c:layout>
              <c:tx>
                <c:rich>
                  <a:bodyPr/>
                  <a:lstStyle/>
                  <a:p>
                    <a:fld id="{8345A715-4596-432F-870F-71BEEB46DFB7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8.4411128722698528E-2"/>
                  <c:y val="5.4721232304916392E-2"/>
                </c:manualLayout>
              </c:layout>
              <c:tx>
                <c:rich>
                  <a:bodyPr/>
                  <a:lstStyle/>
                  <a:p>
                    <a:fld id="{00A1CBB8-8F91-49CB-ADE3-F348566495E2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9.6469861397369738E-2"/>
                  <c:y val="-5.9281334996992854E-2"/>
                </c:manualLayout>
              </c:layout>
              <c:tx>
                <c:rich>
                  <a:bodyPr/>
                  <a:lstStyle/>
                  <a:p>
                    <a:fld id="{47A19DCD-6400-40CD-9313-D59EBFD824F8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20369</c:v>
                </c:pt>
                <c:pt idx="1">
                  <c:v>25614</c:v>
                </c:pt>
                <c:pt idx="2">
                  <c:v>88984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4"/>
          <c:y val="0.60719275410454121"/>
          <c:w val="0.5686296975252062"/>
          <c:h val="0.23776375436486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1T15:50:30.140" idx="1">
    <p:pos x="4888" y="80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1T16:11:14.178" idx="2">
    <p:pos x="7743" y="-61"/>
    <p:text/>
    <p:extLst>
      <p:ext uri="{C676402C-5697-4E1C-873F-D02D1690AC5C}">
        <p15:threadingInfo xmlns:p15="http://schemas.microsoft.com/office/powerpoint/2012/main" timeZoneBias="-180"/>
      </p:ext>
    </p:extLst>
  </p:cm>
  <p:cm authorId="1" dt="2020-02-21T16:11:30.563" idx="3">
    <p:pos x="7718" y="-61"/>
    <p:text>рророро</p:text>
    <p:extLst>
      <p:ext uri="{C676402C-5697-4E1C-873F-D02D1690AC5C}">
        <p15:threadingInfo xmlns:p15="http://schemas.microsoft.com/office/powerpoint/2012/main" timeZoneBias="-18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0.21817</cdr:x>
      <cdr:y>0.3387</cdr:y>
    </cdr:from>
    <cdr:to>
      <cdr:x>0.79422</cdr:x>
      <cdr:y>0.63078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id="{06762AB3-2BEA-4590-8128-D581EAFC34D3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59813" y="1110349"/>
          <a:ext cx="1742166" cy="957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rPr>
            <a:t>313,75</a:t>
          </a:r>
        </a:p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rPr>
            <a:t>ставок всего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2E253C60-0025-4CE2-9EC6-C0308111FD8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0B3B94F-8361-4B95-99E4-E891E8FD3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4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Незначительное</a:t>
            </a:r>
            <a:r>
              <a:rPr lang="ru-RU" baseline="0" dirty="0"/>
              <a:t> снижение доступности связано с неблагополучной ситуацией по новой </a:t>
            </a:r>
            <a:r>
              <a:rPr lang="ru-RU" baseline="0" dirty="0" err="1"/>
              <a:t>коронавирусной</a:t>
            </a:r>
            <a:r>
              <a:rPr lang="ru-RU" baseline="0" dirty="0"/>
              <a:t> инфекции и необходимость оказывать медицинскую помощь значительному количеству пациентам на дому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B94F-8361-4B95-99E4-E891E8FD34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1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3B94F-8361-4B95-99E4-E891E8FD343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0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47328" y="116632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240016" y="3573016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Годовой отчет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67808" y="4437112"/>
            <a:ext cx="7560840" cy="17008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Главного врача</a:t>
            </a:r>
          </a:p>
          <a:p>
            <a:pPr algn="l">
              <a:lnSpc>
                <a:spcPct val="120000"/>
              </a:lnSpc>
            </a:pPr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ГБУЗ «ГП №191 ДЗМ» </a:t>
            </a:r>
          </a:p>
          <a:p>
            <a:pPr algn="l">
              <a:lnSpc>
                <a:spcPct val="120000"/>
              </a:lnSpc>
            </a:pPr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М.В. Соколовой </a:t>
            </a:r>
            <a:r>
              <a:rPr lang="ru-RU" sz="2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К.м.н., врач высшей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5"/>
            <a:ext cx="5904656" cy="935509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Основные показатели. Инвалиды </a:t>
            </a:r>
            <a:br>
              <a:rPr lang="en-US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 участники ВОВ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4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003688"/>
              </p:ext>
            </p:extLst>
          </p:nvPr>
        </p:nvGraphicFramePr>
        <p:xfrm>
          <a:off x="5663952" y="1844824"/>
          <a:ext cx="6192688" cy="44370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8204155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344836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68174681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ВОВ (кроме ИОВ)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9115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394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2998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6022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из них: выехало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171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5714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в том числе по группам инвалидности: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014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8244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59482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05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Нуждались в стационарном лечении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8551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Получили стационарное лечение из числа нуждавшихся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43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Получили санаторно-курортное лечение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6" y="0"/>
            <a:ext cx="5231904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0" y="1467771"/>
            <a:ext cx="720413" cy="7204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93" y="1529380"/>
            <a:ext cx="665148" cy="6651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90" y="1620171"/>
            <a:ext cx="720413" cy="7204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93" y="1681780"/>
            <a:ext cx="665148" cy="6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1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Льготное лекарственное обеспечение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Шеврон 26"/>
          <p:cNvSpPr/>
          <p:nvPr/>
        </p:nvSpPr>
        <p:spPr>
          <a:xfrm>
            <a:off x="479301" y="1374304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479413" y="1988162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479301" y="2570513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Шеврон 38"/>
          <p:cNvSpPr/>
          <p:nvPr/>
        </p:nvSpPr>
        <p:spPr>
          <a:xfrm>
            <a:off x="587313" y="4509120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68" y="1401056"/>
            <a:ext cx="112332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ts val="161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ГБУЗ «ГП №191 ДЗМ»  в 2021 году льготными лекарственными препаратами были обеспечены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18 188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пациентов, выписано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317 925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рецептов на общую сумму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506 977 007,8 руб. </a:t>
            </a:r>
          </a:p>
          <a:p>
            <a:pPr indent="449580" algn="just">
              <a:lnSpc>
                <a:spcPts val="161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 2021 году за льготными лекарственными препаратами обратились    12 112   человек. </a:t>
            </a:r>
          </a:p>
          <a:p>
            <a:pPr indent="449580" algn="just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 рамках в рамках эксперимента по расширению возможностей реализации права на получение мер социальной поддержки по обеспечению лекарственными препаратами, назначаемыми по жизненным показаниям и при индивидуальной непереносимости 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Постановление Правительства Москвы от 26 ноября 2019 года N 1551-ПП) обеспечено 91 человек по нозологиям «сахарный диабет»,«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муковисцидоз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», «неврология», «ревматология». Лекарственные препараты выписаны на общую сумму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13 662 284,03 руб.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endParaRPr lang="ru-RU" sz="1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В рамках дополнительного лекарственного обеспечения лицам, больным сердечно-сосудистыми заболеваниями – мерцательной аритмией,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гиперлипидемией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, перенесшим острый инфаркт миокарда (Постановление Правительства Москвы от 22 октября 2019г. № 1372-ПП) выписано 13 487 рецептов на общую сумму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92 132 000 руб.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4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191344" y="-675456"/>
            <a:ext cx="12311336" cy="7053142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873481" y="819284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 амбулаторном центре продолжают работу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23242" y="188640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15976" y="1796827"/>
            <a:ext cx="10714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Врачи «Хроники», осуществляющие прием пожилых пациентов (старше 55 лет) с тремя и более хроническими заболеваниями </a:t>
            </a:r>
          </a:p>
        </p:txBody>
      </p:sp>
      <p:sp>
        <p:nvSpPr>
          <p:cNvPr id="27" name="Шеврон 26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730478" y="3267904"/>
            <a:ext cx="212983" cy="252026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7381" y="4386150"/>
            <a:ext cx="10657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Кабинет вторичной профилактики инсультов и Кабинет вторичной профилактики инфарктов 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кардиоэмболических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 инсультов </a:t>
            </a:r>
          </a:p>
        </p:txBody>
      </p:sp>
      <p:sp>
        <p:nvSpPr>
          <p:cNvPr id="38" name="Шеврон 37"/>
          <p:cNvSpPr/>
          <p:nvPr/>
        </p:nvSpPr>
        <p:spPr>
          <a:xfrm>
            <a:off x="643562" y="462206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58138D0-9D06-4404-BD44-CF1EFC826CE8}"/>
              </a:ext>
            </a:extLst>
          </p:cNvPr>
          <p:cNvSpPr/>
          <p:nvPr/>
        </p:nvSpPr>
        <p:spPr>
          <a:xfrm>
            <a:off x="1033770" y="3199299"/>
            <a:ext cx="5296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Патронажная служба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BE6F50C-4737-49EF-B61A-B94EE2D1C1D7}"/>
              </a:ext>
            </a:extLst>
          </p:cNvPr>
          <p:cNvSpPr/>
          <p:nvPr/>
        </p:nvSpPr>
        <p:spPr>
          <a:xfrm>
            <a:off x="943461" y="3420003"/>
            <a:ext cx="10737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         В патронажной службе организовано 5 врачебных участков (1831 пациентов). Каждый пациент наблюдается в соответствии с индивидуальным планом. Патронаж  осуществляется врачом и медицинской сестрой на автотранспорте.</a:t>
            </a:r>
          </a:p>
          <a:p>
            <a:endParaRPr lang="ru-RU" sz="1400" dirty="0">
              <a:latin typeface="Times New Roman" panose="02020603050405020304" pitchFamily="18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E6F50C-4737-49EF-B61A-B94EE2D1C1D7}"/>
              </a:ext>
            </a:extLst>
          </p:cNvPr>
          <p:cNvSpPr/>
          <p:nvPr/>
        </p:nvSpPr>
        <p:spPr>
          <a:xfrm>
            <a:off x="943461" y="5238728"/>
            <a:ext cx="10798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         В кабинете вторичной профилактики инсультов и инфарктов прием ведут квалифицированные врачи-кардиологии, врачи-неврологи,  прошедшие повышение квалификации по данной проблеме.  Под наблюдением врачей кабинета  находится более 2500 тысяч пациентов. В результате работы кабинетов удалось снизить количество повторных инфарктов и инсультов у пациентов на 21% и 11% соответственно.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91296" y="2479597"/>
            <a:ext cx="10577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        Под наблюдением врачей «Хроников» состоит 4729 человек на 10  врачебных  участках. Для каждого пациента разработан индивидуальный план диагностики и лечения. Врачами </a:t>
            </a:r>
            <a:r>
              <a:rPr lang="ru-RU" sz="1400" b="1" i="1" dirty="0"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ведется</a:t>
            </a:r>
            <a:r>
              <a:rPr lang="ru-RU" sz="1400" b="1" dirty="0"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 регистр пациентов в электронном виде.</a:t>
            </a:r>
          </a:p>
        </p:txBody>
      </p:sp>
    </p:spTree>
    <p:extLst>
      <p:ext uri="{BB962C8B-B14F-4D97-AF65-F5344CB8AC3E}">
        <p14:creationId xmlns:p14="http://schemas.microsoft.com/office/powerpoint/2010/main" val="359404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855640" y="4591867"/>
            <a:ext cx="8352928" cy="2293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рассматриваются оперативно  в индивидуальном порядке в Отделе контроля качества 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от пациентов для совершенствования оказания медицинской помощи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124744"/>
            <a:ext cx="10801350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859944" y="1855831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9660144" y="1855830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59596" y="1760627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Филиал 1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  163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95325" y="3136086"/>
            <a:ext cx="1800275" cy="580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Число обращений </a:t>
            </a:r>
            <a:endParaRPr lang="en-US" sz="16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 2020 год – 386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 2021 год – 436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Из них благодарностей в 2020 году 98, в 2021 году 121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79</a:t>
            </a:r>
            <a:endParaRPr lang="ru-RU" sz="1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69</a:t>
            </a:r>
            <a:endParaRPr lang="ru-RU" sz="1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    </a:t>
            </a:r>
            <a:r>
              <a: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67</a:t>
            </a:r>
            <a:endParaRPr lang="ru-RU" sz="1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58</a:t>
            </a:r>
            <a:endParaRPr lang="ru-RU" sz="1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ГП № 191 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Филиал </a:t>
            </a:r>
            <a:r>
              <a:rPr lang="en-US" sz="1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</a:t>
            </a:r>
            <a:endParaRPr lang="ru-RU" sz="14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Филиал </a:t>
            </a:r>
            <a:r>
              <a:rPr lang="en-US" sz="1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</a:t>
            </a:r>
            <a:endParaRPr lang="ru-RU" sz="14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Филиал </a:t>
            </a:r>
            <a:r>
              <a:rPr lang="en-US" sz="1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</a:t>
            </a:r>
            <a:endParaRPr lang="ru-RU" sz="14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982177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10" y="1614756"/>
            <a:ext cx="482150" cy="4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63388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Участие в массовых акциях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F55EFE-1E15-493A-8959-CAA6FA9E1B3D}"/>
              </a:ext>
            </a:extLst>
          </p:cNvPr>
          <p:cNvSpPr/>
          <p:nvPr/>
        </p:nvSpPr>
        <p:spPr>
          <a:xfrm>
            <a:off x="5447927" y="1412776"/>
            <a:ext cx="62646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В 2021 году в связи с неблагополучной ситуацией по новой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коронавирусной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инфекции большинство массовых мероприятий проводилось дистанционно. Проведено 15 мероприятий, в них приняло участие 370 человек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В Измайловском парке работал  «Павильон здоровья». В павильоне профилактические осмотры прошло более 5000 человек, в том числе углубленную диспансеризацию после новой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коронавирусной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инфекции 2000 человек</a:t>
            </a:r>
          </a:p>
          <a:p>
            <a:pPr indent="449580"/>
            <a:endParaRPr lang="ru-RU" sz="2400" dirty="0">
              <a:latin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369466-FC2E-43C2-A0DE-66FBF230F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3570698"/>
            <a:ext cx="4319588" cy="30269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820083-480B-41EB-A188-A8E1567455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0" r="2750" b="11150"/>
          <a:stretch/>
        </p:blipFill>
        <p:spPr>
          <a:xfrm>
            <a:off x="335360" y="406111"/>
            <a:ext cx="4420586" cy="28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695325" y="3393865"/>
            <a:ext cx="12192000" cy="6984775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795361" cy="704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Работа поликлиники в условиях пандемии</a:t>
            </a:r>
            <a:b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новой коронавирусной инфекцией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226076" y="1699760"/>
            <a:ext cx="2052228" cy="5000958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119C11-BA8D-4A83-8AF8-6FEE98116552}"/>
              </a:ext>
            </a:extLst>
          </p:cNvPr>
          <p:cNvSpPr txBox="1"/>
          <p:nvPr/>
        </p:nvSpPr>
        <p:spPr>
          <a:xfrm>
            <a:off x="479375" y="1534847"/>
            <a:ext cx="12407949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Пациентов с новой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инфекцией под наблюдением состояло более 20 000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Приоритет наблюдения на дому: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 врачебные бригады (осмотр пациентов, установление диагноза, назначение лечения, выдача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лекарственных препаратов, оформление документации о соблюдении режима изоляции, согласий на лечение).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-   сестринские бригады (забор мазков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забор крови, проведение ЭКГ и других манипуляций)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аудиоконтроль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(дистанционный мониторинг состояния, оперативное принятие решений)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 круглосуточный Амбулаторный КТ-центр (диагностика и выбор тактики лечения вирусных пневмоний в зависимости от тяжести состояния).  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дистанционная выписка и адресная доставка лекарственных препаратов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кабинеты ПЦР-диагностики во всех филиалах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кабинет ИФА-диагностики в филиале №1</a:t>
            </a:r>
          </a:p>
          <a:p>
            <a:pPr lvl="0"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Выезды врачей на дом -   более 150 000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 мазков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дому 127 784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ЭКГ 9 000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КТ-исследования 23 304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ПЦР-диагностика – более 35 000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ИФА-диагностика – более 70 000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Дистанционная выписка рецептов – 100 000</a:t>
            </a:r>
          </a:p>
          <a:p>
            <a:pPr lvl="0" algn="just"/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4432042"/>
            <a:ext cx="3236120" cy="2425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63" y="4458804"/>
            <a:ext cx="3158424" cy="23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6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695325" y="3393865"/>
            <a:ext cx="11496675" cy="6984775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795361" cy="704536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 против новой </a:t>
            </a:r>
            <a:r>
              <a:rPr lang="ru-RU" sz="30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коронавирусной</a:t>
            </a:r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1699760"/>
            <a:ext cx="57606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ГБУЗ «ГП №191 ДЗМ» активно участвовала в проведении вакцинации против новой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инфекции. Вакцинировано более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315 000 человек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Вакцинация была организована: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1.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Отделении медицинской профилактики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2021году вакцинировано </a:t>
            </a:r>
            <a:r>
              <a:rPr lang="ru-RU" b="1" u="sng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64 448 человек.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2.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МФЦ ВАО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окружного значения (ТЦ Щелковский) в 2021 году вакцинировано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31 251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человек.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3.  В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павильоне «Здоровая Москва» в парке Измайловский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привито </a:t>
            </a:r>
            <a:r>
              <a:rPr lang="ru-RU" b="1" u="sng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19 613 человек.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4. В июле 2021г. . организован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 вакцинации в комплексе «Лужники»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 могут привиться, в том числе иностранные граждане.  «Лужники» являются одним из крупнейших центров вакцинации от COVID-19 в России и мире. Пропускная способность центра составляет около 15 тысяч человек в день.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в центре вакцинации Лужники привито </a:t>
            </a:r>
            <a:r>
              <a:rPr lang="ru-RU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195 479 человек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9" r="44215" b="1"/>
          <a:stretch/>
        </p:blipFill>
        <p:spPr>
          <a:xfrm>
            <a:off x="6312024" y="1749995"/>
            <a:ext cx="5178662" cy="46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8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47328" y="116632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9289107" cy="863501"/>
          </a:xfrm>
        </p:spPr>
        <p:txBody>
          <a:bodyPr anchor="t">
            <a:norm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Оснащение медицинским оборудованием</a:t>
            </a: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695325" y="549275"/>
            <a:ext cx="1094529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B33CFC-D902-4F8C-9045-BA25677129D9}"/>
              </a:ext>
            </a:extLst>
          </p:cNvPr>
          <p:cNvSpPr/>
          <p:nvPr/>
        </p:nvSpPr>
        <p:spPr>
          <a:xfrm>
            <a:off x="335360" y="978732"/>
            <a:ext cx="5976664" cy="5960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fontAlgn="base"/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в наличии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функциональной диагностики: </a:t>
            </a:r>
          </a:p>
          <a:p>
            <a:pPr indent="449580"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Аппараты для суточного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артериального давления 26 штук ,  </a:t>
            </a:r>
          </a:p>
          <a:p>
            <a:pPr indent="449580"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Аппараты для суточного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ЭКГ -36 штук, </a:t>
            </a:r>
          </a:p>
          <a:p>
            <a:pPr indent="449580"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аппараты для выполнения исследования сердца- 6 штук </a:t>
            </a:r>
          </a:p>
          <a:p>
            <a:pPr indent="449580" fontAlgn="base"/>
            <a:endParaRPr lang="ru-RU" sz="1600" b="1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fontAlgn="base"/>
            <a:r>
              <a:rPr lang="ru-RU" sz="16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лучевой диагностики: </a:t>
            </a:r>
          </a:p>
          <a:p>
            <a:pPr indent="449580"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- 21 аппарат УЗИ, из них 8 экспертного класса</a:t>
            </a:r>
          </a:p>
          <a:p>
            <a:pPr indent="449580"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Цифровые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флюорографы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установки</a:t>
            </a:r>
          </a:p>
          <a:p>
            <a:pPr indent="449580"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Цифровые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маммографы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установки</a:t>
            </a:r>
          </a:p>
          <a:p>
            <a:pPr indent="449580"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Рентгеновская цифровая установка- 3 установки</a:t>
            </a:r>
          </a:p>
          <a:p>
            <a:pPr indent="449580"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Аппарат Компьютерной томографии </a:t>
            </a:r>
          </a:p>
          <a:p>
            <a:pPr indent="449580" fontAlgn="base"/>
            <a:endParaRPr lang="ru-RU" sz="1600" b="1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fontAlgn="base"/>
            <a:r>
              <a:rPr lang="ru-RU" sz="16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эндоскопии:</a:t>
            </a:r>
          </a:p>
          <a:p>
            <a:pPr indent="449580"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Видеоколоноскопы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штуки, </a:t>
            </a:r>
          </a:p>
          <a:p>
            <a:pPr marL="285750" indent="285750" fontAlgn="base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дезинфекционная эндоскопическая 2 штуки </a:t>
            </a:r>
          </a:p>
          <a:p>
            <a:pPr marL="285750" indent="285750" fontAlgn="base">
              <a:buFontTx/>
              <a:buChar char="-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Гастровидеоскоп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штуки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врачей-специалистов</a:t>
            </a:r>
          </a:p>
          <a:p>
            <a:pPr fontAlgn="base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врача-офтальмолога 5 штук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Рабочее место врача-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штук </a:t>
            </a:r>
          </a:p>
          <a:p>
            <a:pPr indent="449580" algn="just">
              <a:lnSpc>
                <a:spcPts val="1610"/>
              </a:lnSpc>
              <a:spcAft>
                <a:spcPts val="0"/>
              </a:spcAft>
            </a:pP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72064" y="2636912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Магнитно-резонансный томограф (ГП №191)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Мультиспиральный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компьютерный томограф (ГП №191)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Рентгеновский денситометр (ГП №191)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Цифровой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маммограф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(ГП 191, филиал №1. филиал №2, филиал №4)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рентгеновские установки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(ГП №191 (2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филиал №1. филиал №2, филиал №4)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рентгеновские установки типа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-дуга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Ренекс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РЦ» на 2 рабочих места   (ГП №191, филиал №1, филиал №2, филиал №4)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6317" y="112474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модернизации в 2021-2023 году планируется 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(замена) оборудования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1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26910" y="-122069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Капитальный ремонт</a:t>
            </a: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695325" y="549275"/>
            <a:ext cx="1036922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A2FA20-E0C7-4094-B34F-414C49A7BA40}"/>
              </a:ext>
            </a:extLst>
          </p:cNvPr>
          <p:cNvSpPr/>
          <p:nvPr/>
        </p:nvSpPr>
        <p:spPr>
          <a:xfrm>
            <a:off x="479375" y="1202852"/>
            <a:ext cx="55445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Филиал 4, ул. Амурская, дом 36 включен в первую очередь проведения капитального ремонта. Ремонт начался 18.01.2021 года, открытие филиала планируется 14 февраля 2022 года                                           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Модернизация и реконструкция поликлиники проводится в соответствии с самыми современными требованиями. Кабинеты узких специалистов будут располагаться на одном этаже с функциональной диагностикой. Для врачей создают удобные кабинеты с эргономичными рабочими местами, для посетителей комфортную среду и удобную инфраструктуру. 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Разработана понятная навигация и цветовые решения в едином стиле.                                                    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Новая поликлиника будет оснащена современным оборудованием.                                                                              </a:t>
            </a:r>
          </a:p>
          <a:p>
            <a:pPr fontAlgn="base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Следует отметить, что проект также предусматривает благоустройство территории: высадку деревьев и кустарников, а также установку скамеек. 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Для передвижения маломобильных групп граждан в обновленном медицинском учреждении создадут условия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безбарьерной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среды.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090" y="823379"/>
            <a:ext cx="4808328" cy="3606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735" y="4473494"/>
            <a:ext cx="2332683" cy="17495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090" y="4473494"/>
            <a:ext cx="2427470" cy="17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50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55440" y="546941"/>
            <a:ext cx="9289107" cy="86350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поликлиники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695325" y="549275"/>
            <a:ext cx="1094529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879976" y="1408106"/>
            <a:ext cx="5760640" cy="796757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2022 года планируется открытие после капитального ремонта здания филиала №4</a:t>
            </a:r>
          </a:p>
          <a:p>
            <a:pPr marL="0" indent="0">
              <a:buNone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268" y="4509120"/>
            <a:ext cx="5009712" cy="140038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7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Адресной инвестиционной программы города Москвы на 2021 - 2023 годы по адресу Измайловский проспект д. 63, 65, 67 строится взрослая поликлиника на 750 посещений в смену (индивидуальный проект).</a:t>
            </a:r>
            <a:endParaRPr lang="ru-RU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495600" y="2318224"/>
            <a:ext cx="5040560" cy="8947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планируется капитальный ремонт здания филиала №2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://mosday.ru/news/preview/289/28929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В Измайлове началось строительство поликлиники для взросл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944298"/>
            <a:ext cx="57606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1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26775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328468"/>
            <a:ext cx="1440302" cy="2691148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191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ГП № 191</a:t>
            </a:r>
          </a:p>
          <a:p>
            <a:r>
              <a:rPr lang="ru-RU" sz="13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Филиал 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ГП № 191</a:t>
            </a:r>
          </a:p>
          <a:p>
            <a:r>
              <a:rPr lang="ru-RU" sz="13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Филиал 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ГП № 191</a:t>
            </a:r>
          </a:p>
          <a:p>
            <a:r>
              <a:rPr lang="ru-RU" sz="13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Филиал 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ГП № 191 </a:t>
            </a:r>
          </a:p>
          <a:p>
            <a:r>
              <a:rPr lang="ru-RU" sz="13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Филиал 4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1468</a:t>
            </a:r>
            <a:endParaRPr lang="ru-RU" sz="28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посещений </a:t>
            </a: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смену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по данным ЕМИАС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332</a:t>
            </a:r>
            <a:r>
              <a: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посещений </a:t>
            </a: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69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посещений </a:t>
            </a: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смену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по данным ЕМИАС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410</a:t>
            </a:r>
            <a:r>
              <a: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посещений </a:t>
            </a: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 смену по данным ЕМИАС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61</a:t>
            </a:r>
            <a:r>
              <a: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800</a:t>
            </a:r>
            <a:r>
              <a: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человек ( 1</a:t>
            </a:r>
            <a:r>
              <a:rPr lang="en-US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8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604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человека старше трудоспособного возраста)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Прикрепленное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1 171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627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старше трудоспособного возраста)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42</a:t>
            </a:r>
            <a:r>
              <a: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190</a:t>
            </a:r>
            <a:endParaRPr lang="ru-RU" sz="28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человек (1</a:t>
            </a:r>
            <a:r>
              <a:rPr lang="en-US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314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человека старше трудоспособного возраста)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36 9</a:t>
            </a:r>
            <a:r>
              <a:rPr lang="en-US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28</a:t>
            </a:r>
            <a:endParaRPr lang="ru-RU" sz="28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человек (1</a:t>
            </a:r>
            <a:r>
              <a:rPr lang="en-US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1 097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человек старше трудоспособного возраста)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209 684</a:t>
            </a: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Человек </a:t>
            </a:r>
          </a:p>
          <a:p>
            <a:b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(+3324 чел) 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364834804"/>
              </p:ext>
            </p:extLst>
          </p:nvPr>
        </p:nvGraphicFramePr>
        <p:xfrm>
          <a:off x="4283295" y="477971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8" y="270701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90" y="5022796"/>
            <a:ext cx="1305787" cy="1305787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9840416" y="2938251"/>
            <a:ext cx="1370508" cy="108136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27 595 </a:t>
            </a: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человек (7934 человек старше трудоспособного возраста)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840416" y="1870123"/>
            <a:ext cx="1296144" cy="1100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192 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посещений </a:t>
            </a: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 смену по данным ЕМИАС</a:t>
            </a:r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401143" y="-293202"/>
            <a:ext cx="12994286" cy="744440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35460" y="2518041"/>
            <a:ext cx="9721080" cy="1821918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Спасибо за внимание 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B33CFC-D902-4F8C-9045-BA25677129D9}"/>
              </a:ext>
            </a:extLst>
          </p:cNvPr>
          <p:cNvSpPr/>
          <p:nvPr/>
        </p:nvSpPr>
        <p:spPr>
          <a:xfrm>
            <a:off x="479376" y="1225326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fontAlgn="base"/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4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26775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2021 года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40619" y="1143463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94111" y="4668577"/>
            <a:ext cx="885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Повышение квалификации в 2021 году прошли 145 работников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42592060"/>
              </p:ext>
            </p:extLst>
          </p:nvPr>
        </p:nvGraphicFramePr>
        <p:xfrm>
          <a:off x="787912" y="1321605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79664650"/>
              </p:ext>
            </p:extLst>
          </p:nvPr>
        </p:nvGraphicFramePr>
        <p:xfrm>
          <a:off x="4943091" y="1428703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202917535"/>
              </p:ext>
            </p:extLst>
          </p:nvPr>
        </p:nvGraphicFramePr>
        <p:xfrm>
          <a:off x="8544272" y="1357831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355138" y="2420888"/>
            <a:ext cx="1500502" cy="95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320,5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ставок всего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042425" y="2564904"/>
            <a:ext cx="1664796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270,75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53C65198-78FC-408D-B887-4A697772C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281013"/>
              </p:ext>
            </p:extLst>
          </p:nvPr>
        </p:nvGraphicFramePr>
        <p:xfrm>
          <a:off x="4529126" y="1323065"/>
          <a:ext cx="3024336" cy="3198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E008137-DE65-42BE-8E41-BA4084835C31}"/>
              </a:ext>
            </a:extLst>
          </p:cNvPr>
          <p:cNvSpPr txBox="1">
            <a:spLocks/>
          </p:cNvSpPr>
          <p:nvPr/>
        </p:nvSpPr>
        <p:spPr>
          <a:xfrm>
            <a:off x="9042425" y="2564904"/>
            <a:ext cx="1817196" cy="96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6710" y="5046990"/>
            <a:ext cx="87178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работают: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– Кандидатов медицинских наук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Врачи с Высшей категорией – 22 человека.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Врачи с Первой и второй категорией – 18 чел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врачам – присуждено звание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«Московский врач»</a:t>
            </a:r>
          </a:p>
        </p:txBody>
      </p:sp>
    </p:spTree>
    <p:extLst>
      <p:ext uri="{BB962C8B-B14F-4D97-AF65-F5344CB8AC3E}">
        <p14:creationId xmlns:p14="http://schemas.microsoft.com/office/powerpoint/2010/main" val="429208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Медицинская организация оказывает помощь по различным профилям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66231FF-5FC9-4617-9A3D-ED29653DF9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275312"/>
              </p:ext>
            </p:extLst>
          </p:nvPr>
        </p:nvGraphicFramePr>
        <p:xfrm>
          <a:off x="5289550" y="1556792"/>
          <a:ext cx="6063034" cy="4023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1193">
                  <a:extLst>
                    <a:ext uri="{9D8B030D-6E8A-4147-A177-3AD203B41FA5}">
                      <a16:colId xmlns:a16="http://schemas.microsoft.com/office/drawing/2014/main" val="4008471839"/>
                    </a:ext>
                  </a:extLst>
                </a:gridCol>
                <a:gridCol w="3031841">
                  <a:extLst>
                    <a:ext uri="{9D8B030D-6E8A-4147-A177-3AD203B41FA5}">
                      <a16:colId xmlns:a16="http://schemas.microsoft.com/office/drawing/2014/main" val="3518907917"/>
                    </a:ext>
                  </a:extLst>
                </a:gridCol>
              </a:tblGrid>
              <a:tr h="215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1 - й уровень                                                                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2 - й уровень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824537"/>
                  </a:ext>
                </a:extLst>
              </a:tr>
              <a:tr h="3742934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Терапия/ВОП                              (79 врачебных участков)</a:t>
                      </a:r>
                    </a:p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Оториноларингология</a:t>
                      </a:r>
                    </a:p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Офтальмология</a:t>
                      </a:r>
                    </a:p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Хирургия</a:t>
                      </a:r>
                    </a:p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Урология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Кардиология</a:t>
                      </a: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Неврология</a:t>
                      </a: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Эндокринология</a:t>
                      </a: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Гастроэнтерология</a:t>
                      </a: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Инфекционные болезни</a:t>
                      </a: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Колопроктология</a:t>
                      </a: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Пульмонология </a:t>
                      </a: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Физиотерапия</a:t>
                      </a: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Ревматология</a:t>
                      </a: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Травматология и ортопедия</a:t>
                      </a: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Аллергология-иммунология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751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Доступность медицинской помощи в 2021 году</a:t>
            </a:r>
            <a:r>
              <a:rPr lang="en-US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b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находилась на стабильно высоком уровне. Отмечено незначительное снижение доступности в связи с пандемией </a:t>
            </a:r>
            <a:r>
              <a:rPr lang="en-US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COVID-19</a:t>
            </a:r>
            <a:endParaRPr lang="ru-RU" sz="30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187409027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нормативный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857" y="4754761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Терапевты/</a:t>
            </a:r>
          </a:p>
          <a:p>
            <a:pPr algn="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6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9</a:t>
            </a:r>
            <a:r>
              <a:rPr lang="ru-RU" sz="3000" dirty="0">
                <a:solidFill>
                  <a:schemeClr val="accent6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</a:t>
            </a:r>
            <a:r>
              <a:rPr lang="en-US" sz="3000" dirty="0">
                <a:solidFill>
                  <a:schemeClr val="accent6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</a:t>
            </a:r>
            <a:r>
              <a:rPr lang="ru-RU" sz="3000" dirty="0">
                <a:solidFill>
                  <a:schemeClr val="accent6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11</a:t>
            </a:r>
            <a:r>
              <a:rPr lang="en-US" sz="3000" dirty="0">
                <a:solidFill>
                  <a:schemeClr val="accent6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%</a:t>
            </a:r>
            <a:endParaRPr lang="ru-RU" sz="3000" dirty="0">
              <a:solidFill>
                <a:schemeClr val="accent6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средняя доступность специалистов </a:t>
            </a:r>
            <a:endParaRPr lang="en-US" sz="1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уровня в</a:t>
            </a:r>
            <a:r>
              <a:rPr lang="en-US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20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20 году</a:t>
            </a:r>
            <a:endParaRPr lang="en-US" sz="1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49BED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9</a:t>
            </a:r>
            <a:r>
              <a:rPr lang="ru-RU" sz="3000" dirty="0">
                <a:solidFill>
                  <a:srgbClr val="49BED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</a:t>
            </a:r>
            <a:r>
              <a:rPr lang="en-US" sz="3000" dirty="0">
                <a:solidFill>
                  <a:srgbClr val="49BED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</a:t>
            </a:r>
            <a:r>
              <a:rPr lang="ru-RU" sz="3000" dirty="0">
                <a:solidFill>
                  <a:srgbClr val="49BED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01</a:t>
            </a:r>
            <a:r>
              <a:rPr lang="en-US" sz="3000" dirty="0">
                <a:solidFill>
                  <a:srgbClr val="49BED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%</a:t>
            </a:r>
            <a:endParaRPr lang="ru-RU" sz="3000" dirty="0">
              <a:solidFill>
                <a:srgbClr val="49BED8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средняя доступность терапевтов/ВОП</a:t>
            </a:r>
            <a:r>
              <a:rPr lang="en-US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</a:t>
            </a:r>
            <a:r>
              <a:rPr lang="en-US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20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21 году</a:t>
            </a:r>
            <a:endParaRPr lang="en-US" sz="1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9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</a:t>
            </a:r>
            <a:r>
              <a:rPr lang="en-US" sz="3000" dirty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68</a:t>
            </a:r>
            <a:r>
              <a:rPr lang="en-US" sz="3000" dirty="0">
                <a:solidFill>
                  <a:schemeClr val="accent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%</a:t>
            </a:r>
            <a:endParaRPr lang="ru-RU" sz="3000" dirty="0">
              <a:solidFill>
                <a:schemeClr val="accent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средняя доступность специалистов </a:t>
            </a:r>
            <a:endParaRPr lang="en-US" sz="1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II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уровня</a:t>
            </a:r>
            <a:r>
              <a:rPr lang="en-US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</a:t>
            </a:r>
            <a:r>
              <a:rPr lang="en-US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20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21 году</a:t>
            </a:r>
            <a:endParaRPr lang="en-US" sz="1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5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Посещения поликлиники в 20</a:t>
            </a:r>
            <a:r>
              <a:rPr lang="en-US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en-US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году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74883179"/>
              </p:ext>
            </p:extLst>
          </p:nvPr>
        </p:nvGraphicFramePr>
        <p:xfrm>
          <a:off x="6456040" y="1155033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4" y="1484784"/>
            <a:ext cx="1822334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1 367 522</a:t>
            </a:r>
            <a:endParaRPr lang="en-US" sz="35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02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году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536160" y="2204864"/>
            <a:ext cx="1370542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Профилактические приемы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Приемы по заболеванию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431083576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130771713"/>
              </p:ext>
            </p:extLst>
          </p:nvPr>
        </p:nvGraphicFramePr>
        <p:xfrm>
          <a:off x="8152311" y="2988798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6702" y="5317367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первичное в поликлинике</a:t>
            </a:r>
          </a:p>
          <a:p>
            <a:r>
              <a:rPr lang="ru-RU" sz="1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повторное в поликлинике</a:t>
            </a:r>
          </a:p>
          <a:p>
            <a:r>
              <a:rPr lang="ru-RU" sz="1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* на дому в рамках патронажа 11 662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врачебные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сестринские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взрослому населению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6" y="-2960"/>
            <a:ext cx="4417168" cy="68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26775"/>
            <a:ext cx="12192000" cy="6984775"/>
          </a:xfrm>
          <a:prstGeom prst="rect">
            <a:avLst/>
          </a:prstGeom>
        </p:spPr>
      </p:pic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Показатели</a:t>
            </a:r>
            <a:r>
              <a:rPr lang="en-US" sz="3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заболеваемости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95325" y="1013922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31176" y="1691370"/>
            <a:ext cx="1599621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84841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20946" y="1724532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8962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964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</a:t>
            </a:r>
          </a:p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системы кровообращения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органов дыхания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органов пищеварения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костно-мышечной системы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мочеполовой системы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 rot="16200000">
            <a:off x="2325678" y="2996634"/>
            <a:ext cx="1235362" cy="2718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80986 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 rot="16200000">
            <a:off x="6158441" y="3142711"/>
            <a:ext cx="875368" cy="3071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20720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 rot="16200000">
            <a:off x="4324879" y="3169528"/>
            <a:ext cx="912585" cy="2782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50874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 rot="16200000">
            <a:off x="7808683" y="3205696"/>
            <a:ext cx="1006550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25481</a:t>
            </a: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 rot="16200000">
            <a:off x="9652020" y="3337230"/>
            <a:ext cx="874321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11678</a:t>
            </a: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 rot="16200000">
            <a:off x="3109189" y="2768748"/>
            <a:ext cx="1136446" cy="271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82971 </a:t>
            </a: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 rot="16200000">
            <a:off x="4939678" y="2363426"/>
            <a:ext cx="971888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93727 </a:t>
            </a: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 rot="16200000">
            <a:off x="6805154" y="3163195"/>
            <a:ext cx="847832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21021 </a:t>
            </a: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 rot="16200000">
            <a:off x="8513617" y="3243806"/>
            <a:ext cx="974917" cy="2595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25682 </a:t>
            </a: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 rot="16200000">
            <a:off x="10336367" y="3342454"/>
            <a:ext cx="874322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11 916 </a:t>
            </a:r>
          </a:p>
        </p:txBody>
      </p:sp>
      <p:sp>
        <p:nvSpPr>
          <p:cNvPr id="80" name="Овал 79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75812" y="3926467"/>
            <a:ext cx="303476" cy="1775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41476" y="3608696"/>
            <a:ext cx="293702" cy="20745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596128" y="4098093"/>
            <a:ext cx="303476" cy="1585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03912" y="2996221"/>
            <a:ext cx="311728" cy="26870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442556" y="4509120"/>
            <a:ext cx="257247" cy="11741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104112" y="4221040"/>
            <a:ext cx="257247" cy="14622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256240" y="4395507"/>
            <a:ext cx="227068" cy="1250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878004" y="4325693"/>
            <a:ext cx="300629" cy="13575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984432" y="4732860"/>
            <a:ext cx="282046" cy="950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0632504" y="4652140"/>
            <a:ext cx="341758" cy="10311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9559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год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9092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1829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год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1362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01694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год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97019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89620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год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9152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1585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год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041117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984775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562556085"/>
              </p:ext>
            </p:extLst>
          </p:nvPr>
        </p:nvGraphicFramePr>
        <p:xfrm>
          <a:off x="695250" y="1968447"/>
          <a:ext cx="4928096" cy="494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Диспансеризация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67408" y="4695527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Включено в план проведения диспансеризации </a:t>
            </a:r>
            <a:endParaRPr lang="en-US" sz="1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на текущий год с учетом возрастной категории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09087" y="2535287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Прошли </a:t>
            </a:r>
            <a:endParaRPr lang="en-US" sz="12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диспансеризацию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839416" y="291682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20 493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чел., из них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39416" y="5085184"/>
            <a:ext cx="4464496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50 469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 , из них: 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5631" y="6324407"/>
            <a:ext cx="4711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План по диспансеризации выполнен на 40.6%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053" y="588596"/>
            <a:ext cx="5682208" cy="50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4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988839"/>
            <a:ext cx="5234600" cy="4760371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Прививочная работа: гепатит, корь, краснуха, дифтерия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2397" y="2224896"/>
            <a:ext cx="44535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</a:t>
            </a:r>
            <a:r>
              <a:rPr lang="en-US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 против гриппа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Вакцинация против новой </a:t>
            </a:r>
            <a:r>
              <a:rPr lang="ru-RU" sz="16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коронавирусной</a:t>
            </a: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инфекции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00863" y="1988840"/>
            <a:ext cx="29062" cy="3888432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81%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2021  год выполнены на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5192</TotalTime>
  <Words>1951</Words>
  <Application>Microsoft Office PowerPoint</Application>
  <PresentationFormat>Широкоэкранный</PresentationFormat>
  <Paragraphs>328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Roboto</vt:lpstr>
      <vt:lpstr>Times New Roman</vt:lpstr>
      <vt:lpstr>Тема Office</vt:lpstr>
      <vt:lpstr>Годовой отчет</vt:lpstr>
      <vt:lpstr>Основные показатели</vt:lpstr>
      <vt:lpstr>Кадры 2021 года</vt:lpstr>
      <vt:lpstr>Медицинская организация оказывает помощь по различным профилям</vt:lpstr>
      <vt:lpstr>Презентация PowerPoint</vt:lpstr>
      <vt:lpstr>Посещения поликлиники в 2021 году </vt:lpstr>
      <vt:lpstr>Показатели заболеваемости</vt:lpstr>
      <vt:lpstr>Диспансеризация</vt:lpstr>
      <vt:lpstr>Прививочная работа: гепатит, корь, краснуха, дифтерия</vt:lpstr>
      <vt:lpstr>Основные показатели. Инвалиды  и участники ВОВ</vt:lpstr>
      <vt:lpstr>Льготное лекарственное обеспечение</vt:lpstr>
      <vt:lpstr>В амбулаторном центре продолжают работу </vt:lpstr>
      <vt:lpstr>Работа по рассмотрению жалоб и обращений граждан</vt:lpstr>
      <vt:lpstr>Участие в массовых акциях</vt:lpstr>
      <vt:lpstr>Работа поликлиники в условиях пандемии  новой коронавирусной инфекцией</vt:lpstr>
      <vt:lpstr>Вакцинация против новой коронавирусной инфекции</vt:lpstr>
      <vt:lpstr>Оснащение медицинским оборудованием</vt:lpstr>
      <vt:lpstr>    Капитальный ремонт</vt:lpstr>
      <vt:lpstr>Перспективы развития поликлиники </vt:lpstr>
      <vt:lpstr> Спасибо за внимание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1</cp:lastModifiedBy>
  <cp:revision>411</cp:revision>
  <cp:lastPrinted>2022-02-08T12:09:52Z</cp:lastPrinted>
  <dcterms:created xsi:type="dcterms:W3CDTF">2019-02-11T07:19:05Z</dcterms:created>
  <dcterms:modified xsi:type="dcterms:W3CDTF">2022-02-08T12:10:39Z</dcterms:modified>
</cp:coreProperties>
</file>